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1230120" y="656640"/>
            <a:ext cx="9898200" cy="420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343080" indent="-3409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Selección de extremos en Control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Partamos por un modelo y un punto de grilla (Santiago). Sea F la distribución acumulada de frecuencia (CDF) de la precipitación anual (PA). Para ello consideremos el periodo completo de la simulación PI-Control (300 o 500 años según el modelo).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Definamos P(inf|ctl) (hiper sequia) como el percentil 5% de la distribución de PA: CDF(P=Pinf) = 0.05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Definamos P(sup|ctl) (super lluvioso) como el percentil 95% de la distribución de PA: CDF(P=Psup) = 0.95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39" name="Group 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0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1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2" name="Group 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3" name="Group 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4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5" name="Group 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6" name="Group 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7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8" name="Group 11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49" name="Group 1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0" name="Group 1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1" name="Group 1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2" name="Group 1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3" name="Group 1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4" name="Group 1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640080" y="1097280"/>
            <a:ext cx="10753200" cy="471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182880" y="182880"/>
            <a:ext cx="511956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Resultados de cada una de las metricas para la estación Quinta Normal. 33.44°S,70.68°S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91" name="Table 2"/>
          <p:cNvGraphicFramePr/>
          <p:nvPr/>
        </p:nvGraphicFramePr>
        <p:xfrm>
          <a:off x="66960" y="3425400"/>
          <a:ext cx="12139200" cy="2027880"/>
        </p:xfrm>
        <a:graphic>
          <a:graphicData uri="http://schemas.openxmlformats.org/drawingml/2006/table">
            <a:tbl>
              <a:tblPr/>
              <a:tblGrid>
                <a:gridCol w="1106640"/>
                <a:gridCol w="1106280"/>
                <a:gridCol w="1070280"/>
                <a:gridCol w="1106640"/>
                <a:gridCol w="1106280"/>
                <a:gridCol w="1106640"/>
                <a:gridCol w="1106280"/>
                <a:gridCol w="1106640"/>
                <a:gridCol w="1106640"/>
                <a:gridCol w="1106280"/>
                <a:gridCol w="1110960"/>
              </a:tblGrid>
              <a:tr h="37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Extremos secos 5%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CSIRO-Mk3-6-0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1.0616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0.0299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0.6491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-0.2128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1.3333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0.1429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0.5893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-0.2584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0.1228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INMCM4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1.1094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0.0518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0.8099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-0.105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0.6667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0.47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-0.3605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3.08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0.5098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IPSL-CM5A-LR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1.0493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0.0241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0.9594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0.3922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-0.4366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1.0815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0.0391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1.48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0.1935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MIROC5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0.9715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-0.0144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0.9582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-0.0213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0.3333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2.0484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0.3439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0.9123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-0.0459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MPI-ESM-LR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0.9765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-0.0119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0.6605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-0.2045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1.3333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0.1429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1.4724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0.1911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MPI-ESM-MR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1.2114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0.0956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0.8405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-0.0866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0.6667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0.4854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-0.3464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2.34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0.4012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MRI-CGCM3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1.0636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0.0308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1.0076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0.0038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1.3333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0.1429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1.394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0.1646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0.2187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2" name="Table 3"/>
          <p:cNvGraphicFramePr/>
          <p:nvPr/>
        </p:nvGraphicFramePr>
        <p:xfrm>
          <a:off x="43560" y="1128240"/>
          <a:ext cx="12122640" cy="1886040"/>
        </p:xfrm>
        <a:graphic>
          <a:graphicData uri="http://schemas.openxmlformats.org/drawingml/2006/table">
            <a:tbl>
              <a:tblPr/>
              <a:tblGrid>
                <a:gridCol w="1101600"/>
                <a:gridCol w="1101240"/>
                <a:gridCol w="1101600"/>
                <a:gridCol w="1101240"/>
                <a:gridCol w="1101600"/>
                <a:gridCol w="1101600"/>
                <a:gridCol w="1101240"/>
                <a:gridCol w="1101600"/>
                <a:gridCol w="1101600"/>
                <a:gridCol w="1101240"/>
                <a:gridCol w="1108440"/>
              </a:tblGrid>
              <a:tr h="37548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Extremos humedos 95%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metric10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CSIRO-Mk3-6-0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0.773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-0.128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0.6491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-0.2128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1.0526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1.0516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0.0251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0.8358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-0.0894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INMCM4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0.8978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-0.0539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0.8099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-0.105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1.0526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1.0235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0.0116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0.8884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-0.0591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IPSL-CM5A-LR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1.0461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0.0225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0.9594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0.9494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-0.0259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0.9988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-0.0006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1.0137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0.0068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MIROC5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0.9651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-0.0178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0.9582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-0.0213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1.0175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1.0288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0.0142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0.9751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-0.0126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MPI-ESM-LR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0.703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-0.1744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0.6605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-0.2045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1.0526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0.0256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1.052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0.0254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0.7084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-0.1707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MPI-ESM-MR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0.8867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-0.0601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0.8405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-0.0866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1.0175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1.0191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0.0095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0.92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-0.0417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3640"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000" spc="-1" strike="noStrike">
                          <a:latin typeface="Arial"/>
                        </a:rPr>
                        <a:t>MRI-CGCM3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0.9559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-0.0225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1.0076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0.0038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1.0175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0.0087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1.0067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0.0033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0.9811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000" spc="-1" strike="noStrike">
                          <a:latin typeface="Arial"/>
                        </a:rPr>
                        <a:t>-0.0096</a:t>
                      </a:r>
                      <a:endParaRPr b="0" lang="en-US" sz="1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" descr=""/>
          <p:cNvPicPr/>
          <p:nvPr/>
        </p:nvPicPr>
        <p:blipFill>
          <a:blip r:embed="rId1"/>
          <a:stretch/>
        </p:blipFill>
        <p:spPr>
          <a:xfrm>
            <a:off x="274320" y="3657600"/>
            <a:ext cx="11885400" cy="315972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344160" y="434880"/>
            <a:ext cx="11846520" cy="3149280"/>
          </a:xfrm>
          <a:prstGeom prst="rect">
            <a:avLst/>
          </a:prstGeom>
          <a:ln>
            <a:noFill/>
          </a:ln>
        </p:spPr>
      </p:pic>
      <p:sp>
        <p:nvSpPr>
          <p:cNvPr id="95" name="CustomShape 1"/>
          <p:cNvSpPr/>
          <p:nvPr/>
        </p:nvSpPr>
        <p:spPr>
          <a:xfrm>
            <a:off x="182880" y="91440"/>
            <a:ext cx="31075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6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7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1"/>
          <a:stretch/>
        </p:blipFill>
        <p:spPr>
          <a:xfrm>
            <a:off x="0" y="3657600"/>
            <a:ext cx="12190320" cy="321336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2"/>
          <a:stretch/>
        </p:blipFill>
        <p:spPr>
          <a:xfrm>
            <a:off x="36360" y="464400"/>
            <a:ext cx="12190320" cy="3191760"/>
          </a:xfrm>
          <a:prstGeom prst="rect">
            <a:avLst/>
          </a:prstGeom>
          <a:ln>
            <a:noFill/>
          </a:ln>
        </p:spPr>
      </p:pic>
      <p:sp>
        <p:nvSpPr>
          <p:cNvPr id="100" name="CustomShape 1"/>
          <p:cNvSpPr/>
          <p:nvPr/>
        </p:nvSpPr>
        <p:spPr>
          <a:xfrm>
            <a:off x="91440" y="91440"/>
            <a:ext cx="46620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Metrica2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1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02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" descr=""/>
          <p:cNvPicPr/>
          <p:nvPr/>
        </p:nvPicPr>
        <p:blipFill>
          <a:blip r:embed="rId1"/>
          <a:stretch/>
        </p:blipFill>
        <p:spPr>
          <a:xfrm>
            <a:off x="0" y="365760"/>
            <a:ext cx="12190320" cy="3240720"/>
          </a:xfrm>
          <a:prstGeom prst="rect">
            <a:avLst/>
          </a:prstGeom>
          <a:ln>
            <a:noFill/>
          </a:ln>
        </p:spPr>
      </p:pic>
      <p:sp>
        <p:nvSpPr>
          <p:cNvPr id="104" name="CustomShape 1"/>
          <p:cNvSpPr/>
          <p:nvPr/>
        </p:nvSpPr>
        <p:spPr>
          <a:xfrm>
            <a:off x="91440" y="91440"/>
            <a:ext cx="420480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Metrica3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360" y="351720"/>
            <a:ext cx="12190320" cy="3213360"/>
          </a:xfrm>
          <a:prstGeom prst="rect">
            <a:avLst/>
          </a:prstGeom>
          <a:ln>
            <a:noFill/>
          </a:ln>
        </p:spPr>
      </p:pic>
      <p:sp>
        <p:nvSpPr>
          <p:cNvPr id="106" name="CustomShape 1"/>
          <p:cNvSpPr/>
          <p:nvPr/>
        </p:nvSpPr>
        <p:spPr>
          <a:xfrm>
            <a:off x="0" y="111240"/>
            <a:ext cx="2650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Metrica4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" descr=""/>
          <p:cNvPicPr/>
          <p:nvPr/>
        </p:nvPicPr>
        <p:blipFill>
          <a:blip r:embed="rId1"/>
          <a:stretch/>
        </p:blipFill>
        <p:spPr>
          <a:xfrm>
            <a:off x="360" y="3643200"/>
            <a:ext cx="12190320" cy="32133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2"/>
          <a:stretch/>
        </p:blipFill>
        <p:spPr>
          <a:xfrm>
            <a:off x="0" y="365760"/>
            <a:ext cx="12190320" cy="3198960"/>
          </a:xfrm>
          <a:prstGeom prst="rect">
            <a:avLst/>
          </a:prstGeom>
          <a:ln>
            <a:noFill/>
          </a:ln>
        </p:spPr>
      </p:pic>
      <p:sp>
        <p:nvSpPr>
          <p:cNvPr id="109" name="CustomShape 1"/>
          <p:cNvSpPr/>
          <p:nvPr/>
        </p:nvSpPr>
        <p:spPr>
          <a:xfrm>
            <a:off x="182880" y="91440"/>
            <a:ext cx="2650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Metrica5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0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1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" descr=""/>
          <p:cNvPicPr/>
          <p:nvPr/>
        </p:nvPicPr>
        <p:blipFill>
          <a:blip r:embed="rId1"/>
          <a:stretch/>
        </p:blipFill>
        <p:spPr>
          <a:xfrm>
            <a:off x="0" y="3664800"/>
            <a:ext cx="12190320" cy="3191760"/>
          </a:xfrm>
          <a:prstGeom prst="rect">
            <a:avLst/>
          </a:prstGeom>
          <a:ln>
            <a:noFill/>
          </a:ln>
        </p:spPr>
      </p:pic>
      <p:pic>
        <p:nvPicPr>
          <p:cNvPr id="113" name="" descr=""/>
          <p:cNvPicPr/>
          <p:nvPr/>
        </p:nvPicPr>
        <p:blipFill>
          <a:blip r:embed="rId2"/>
          <a:stretch/>
        </p:blipFill>
        <p:spPr>
          <a:xfrm>
            <a:off x="360" y="548640"/>
            <a:ext cx="12190320" cy="311760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182880" y="182880"/>
            <a:ext cx="2650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Metrica6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0" y="3657600"/>
            <a:ext cx="12190320" cy="321336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0" y="548640"/>
            <a:ext cx="12190320" cy="319896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182880" y="91440"/>
            <a:ext cx="246744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Metrica7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" descr=""/>
          <p:cNvPicPr/>
          <p:nvPr/>
        </p:nvPicPr>
        <p:blipFill>
          <a:blip r:embed="rId1"/>
          <a:stretch/>
        </p:blipFill>
        <p:spPr>
          <a:xfrm>
            <a:off x="0" y="3664800"/>
            <a:ext cx="12190320" cy="319176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2"/>
          <a:stretch/>
        </p:blipFill>
        <p:spPr>
          <a:xfrm>
            <a:off x="360" y="457200"/>
            <a:ext cx="12190320" cy="3117600"/>
          </a:xfrm>
          <a:prstGeom prst="rect">
            <a:avLst/>
          </a:prstGeom>
          <a:ln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91440" y="91440"/>
            <a:ext cx="2741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Metrica8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5" name="CustomShape 2"/>
          <p:cNvSpPr/>
          <p:nvPr/>
        </p:nvSpPr>
        <p:spPr>
          <a:xfrm>
            <a:off x="95040" y="1939680"/>
            <a:ext cx="6354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95%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182880" y="5212080"/>
            <a:ext cx="5086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5%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1230120" y="656640"/>
            <a:ext cx="9898200" cy="338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2.  Cambios en SST Clim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Definidos el valor de P(inf|ctl) ahora calculamos la frecuencia de años en que la Pa de la simulación SSTClim es igual o menor a P(inf|ctl). Llamemos f(inf|clim) a esta frecuencia.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De igual forma, calculamos la frecuencia de años en que la Pa de la simulación SSTClim es igual o mayor que P(sup|ctl). Llamemos f(sup|clim) a esta frecuencia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56" name="Group 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7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8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59" name="Group 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0" name="Group 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1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2" name="Group 8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3" name="Group 9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4" name="Group 10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5" name="Group 11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6" name="Group 1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7" name="Group 1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8" name="Group 1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69" name="Group 1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0" y="457200"/>
            <a:ext cx="12191400" cy="31665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-19440" y="3657600"/>
            <a:ext cx="12191400" cy="32443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91440" y="91440"/>
            <a:ext cx="2741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Metrica9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61200" y="3573360"/>
            <a:ext cx="12191400" cy="3192840"/>
          </a:xfrm>
          <a:prstGeom prst="rect">
            <a:avLst/>
          </a:prstGeom>
          <a:ln>
            <a:noFill/>
          </a:ln>
        </p:spPr>
      </p:pic>
      <p:pic>
        <p:nvPicPr>
          <p:cNvPr id="131" name="" descr=""/>
          <p:cNvPicPr/>
          <p:nvPr/>
        </p:nvPicPr>
        <p:blipFill>
          <a:blip r:embed="rId2"/>
          <a:stretch/>
        </p:blipFill>
        <p:spPr>
          <a:xfrm>
            <a:off x="360" y="365760"/>
            <a:ext cx="12191400" cy="3173400"/>
          </a:xfrm>
          <a:prstGeom prst="rect">
            <a:avLst/>
          </a:prstGeom>
          <a:ln>
            <a:noFill/>
          </a:ln>
        </p:spPr>
      </p:pic>
      <p:sp>
        <p:nvSpPr>
          <p:cNvPr id="132" name="CustomShape 1"/>
          <p:cNvSpPr/>
          <p:nvPr/>
        </p:nvSpPr>
        <p:spPr>
          <a:xfrm>
            <a:off x="91440" y="91440"/>
            <a:ext cx="274176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Metrica10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" descr=""/>
          <p:cNvPicPr/>
          <p:nvPr/>
        </p:nvPicPr>
        <p:blipFill>
          <a:blip r:embed="rId1"/>
          <a:srcRect l="0" t="0" r="5784" b="0"/>
          <a:stretch/>
        </p:blipFill>
        <p:spPr>
          <a:xfrm>
            <a:off x="366120" y="366120"/>
            <a:ext cx="11337120" cy="3198960"/>
          </a:xfrm>
          <a:prstGeom prst="rect">
            <a:avLst/>
          </a:prstGeom>
          <a:ln>
            <a:noFill/>
          </a:ln>
        </p:spPr>
      </p:pic>
      <p:pic>
        <p:nvPicPr>
          <p:cNvPr id="134" name="" descr=""/>
          <p:cNvPicPr/>
          <p:nvPr/>
        </p:nvPicPr>
        <p:blipFill>
          <a:blip r:embed="rId2"/>
          <a:srcRect l="0" t="0" r="6868" b="0"/>
          <a:stretch/>
        </p:blipFill>
        <p:spPr>
          <a:xfrm>
            <a:off x="457200" y="3581640"/>
            <a:ext cx="11153880" cy="3183840"/>
          </a:xfrm>
          <a:prstGeom prst="rect">
            <a:avLst/>
          </a:prstGeom>
          <a:ln>
            <a:noFill/>
          </a:ln>
        </p:spPr>
      </p:pic>
      <p:sp>
        <p:nvSpPr>
          <p:cNvPr id="135" name="CustomShape 1"/>
          <p:cNvSpPr/>
          <p:nvPr/>
        </p:nvSpPr>
        <p:spPr>
          <a:xfrm>
            <a:off x="8686800" y="1920240"/>
            <a:ext cx="2650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sstclim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6" name="CustomShape 2"/>
          <p:cNvSpPr/>
          <p:nvPr/>
        </p:nvSpPr>
        <p:spPr>
          <a:xfrm>
            <a:off x="8686800" y="5486400"/>
            <a:ext cx="26503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picontrol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7" name="CustomShape 3"/>
          <p:cNvSpPr/>
          <p:nvPr/>
        </p:nvSpPr>
        <p:spPr>
          <a:xfrm>
            <a:off x="274320" y="0"/>
            <a:ext cx="11703240" cy="60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Resultados test de normalidad shapiro-wilk. Pixel Blanco → pasa el test al 95% confianza (distribuye normal), azul no</a:t>
            </a: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1230120" y="656640"/>
            <a:ext cx="989820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3.  Cuantificando el cambio.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Por lo que vimos con los boxplot, para Santiago, se reduce el rango de las distribución de PA en SST Clim comparada con PI-Control. Entonces, deberíamos tener f(inf|clim) &lt; f(inf|ctr) = 5%   y lo mismo para f(sup|inf)&lt;5%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Podemos cuantificar el cambio mediante la diferencia (f(inf|clim) - f(inf|ctr)) o la razón (f(inf|clim)/ f(inf|ctr))….veamos que sale.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Luego podemos evaluar esta métrica en cada punto de grilla y hacer un mapa (global) de esta….un manjar!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Finalmente podemos hacer un multi-model mean de este métrica en cada punto(alternativa a mezclar todo inicialmente, lo que no se puede pues cada modelo tiene un clima levemente diferente).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CustomShape 1"/>
          <p:cNvSpPr/>
          <p:nvPr/>
        </p:nvSpPr>
        <p:spPr>
          <a:xfrm>
            <a:off x="1169640" y="656640"/>
            <a:ext cx="9958680" cy="447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4.  Significancia del cambio.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La significancia de estas diferencias de frecuencia de extremos se puede estimar usando la simulación control. Podemos tomar 5000 (o mas) muestras de 30 años (el largo de las SSTclim) y en cada una de ellas calcular f(inf|ctr-short) usando el valor P(inf|ctr) que teníamos con la serie completa. Con eso, construimos la distribución de f(inf) que estar centrada en 5% y vemos la probabilidad de obtener f(inf|clim) por azar.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Claro que esto lo dejaríamos para una etapa mas adelante del proyecto.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grpSp>
        <p:nvGrpSpPr>
          <p:cNvPr id="72" name="Group 2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3" name="Group 3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4" name="Group 4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5" name="Group 5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6" name="Group 6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  <p:grpSp>
        <p:nvGrpSpPr>
          <p:cNvPr id="77" name="Group 7"/>
          <p:cNvGrpSpPr/>
          <p:nvPr/>
        </p:nvGrpSpPr>
        <p:grpSpPr>
          <a:xfrm>
            <a:off x="0" y="0"/>
            <a:ext cx="0" cy="0"/>
            <a:chOff x="0" y="0"/>
            <a:chExt cx="0" cy="0"/>
          </a:xfrm>
        </p:grpSpPr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1169640" y="656640"/>
            <a:ext cx="9958680" cy="530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5.  Que intervalo de tiempo usar?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Inicialmente podemos usar la precipitación acumulada anual.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 las zonas mediterráneas, gran parte de la precipitación ocurre en unos pocos meses de invierno.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En el caso de Chile central, deberíamos repetir el análisis considerando el acumulado de invierno (suma Mayo-Agosto) y los valores mensuales por separado (en este caso, una muestra de 30 años (SSTclim) se transforma en una mezcla de 4x30 = 120 meses).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ES_tradnl" sz="1800" spc="-1" strike="noStrike">
                <a:solidFill>
                  <a:srgbClr val="000000"/>
                </a:solidFill>
                <a:latin typeface="Calibri"/>
                <a:ea typeface="DejaVu Sans"/>
              </a:rPr>
              <a:t>Además de ver que pasa en con la métrica de extremos en esta escala de tiempo mas corta, esto nos permitirá (mas adelante) ver las configuraciones atmosféricas asociadas a los meses muy secos o muy lluviosos en PI-control y SSTClim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366840" y="274320"/>
            <a:ext cx="11245320" cy="6509160"/>
          </a:xfrm>
          <a:prstGeom prst="rect">
            <a:avLst/>
          </a:prstGeom>
          <a:ln>
            <a:noFill/>
          </a:ln>
        </p:spPr>
      </p:pic>
      <p:sp>
        <p:nvSpPr>
          <p:cNvPr id="80" name="CustomShape 1"/>
          <p:cNvSpPr/>
          <p:nvPr/>
        </p:nvSpPr>
        <p:spPr>
          <a:xfrm>
            <a:off x="752040" y="19440"/>
            <a:ext cx="102200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Boxplots precipitacion anual en quinta normal de los datos registrados y los modelos/experimentos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6126480" y="232560"/>
            <a:ext cx="5850720" cy="1687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Definición de las métricas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Metrica1: Percentil_X_sstclim/Percentil_X_picontrol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Metrica2: Dif. Norm. Percentil_X_sstclim,Percentil_X_picontrol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Metrica3: std_sstclim/std_picontrol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Metrica4: Dif. Norm. std_sstclim,std_picontrol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Metrica5: %datos_sstclim_bajo(Percentil_X_picontrol)/X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Metrica6: Dif.Norm %datos_sstclim_bajo(Percentil_X_picontrol), 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Metrica7: cdf_normal(Percentil_X_picontrol)/X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Metrica8: Dif.Norm cdf_normal(Percentil_X_picontrol),X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Metrica9: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%datos_picontrol_bajo(Percentil_X_sstclim)/X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Metrica10: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Noto Sans CJK SC"/>
              </a:rPr>
              <a:t>Dif.Norm %datos_picontrol_bajo(Percentil_X_sstclim), X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7200" y="5029200"/>
            <a:ext cx="53024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Boxplots construidos con los datos de cada mapa por cada metrica/modelo. Para la situación con los extremos inferiores (secos 5%) y superiores (humedos 95%)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83" name="Line 3"/>
          <p:cNvSpPr/>
          <p:nvPr/>
        </p:nvSpPr>
        <p:spPr>
          <a:xfrm flipV="1">
            <a:off x="2926080" y="3840480"/>
            <a:ext cx="0" cy="118872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Line 4"/>
          <p:cNvSpPr/>
          <p:nvPr/>
        </p:nvSpPr>
        <p:spPr>
          <a:xfrm>
            <a:off x="4663440" y="5669280"/>
            <a:ext cx="1463040" cy="0"/>
          </a:xfrm>
          <a:prstGeom prst="line">
            <a:avLst/>
          </a:prstGeom>
          <a:ln>
            <a:solidFill>
              <a:srgbClr val="3465a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115920" y="77040"/>
            <a:ext cx="5735880" cy="367164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2"/>
          <a:stretch/>
        </p:blipFill>
        <p:spPr>
          <a:xfrm>
            <a:off x="6126480" y="2926080"/>
            <a:ext cx="5937840" cy="378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731520" y="954720"/>
            <a:ext cx="10591200" cy="471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731520" y="863280"/>
            <a:ext cx="10591200" cy="471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Application>LibreOffice/6.4.7.2$Linux_X86_64 LibreOffice_project/40$Build-2</Application>
  <Words>607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2021-06-28T20:39:42Z</dcterms:created>
  <dc:creator>rene garreaud</dc:creator>
  <dc:description/>
  <dc:language>en-US</dc:language>
  <cp:lastModifiedBy/>
  <dcterms:modified xsi:type="dcterms:W3CDTF">2021-07-26T12:28:38Z</dcterms:modified>
  <cp:revision>17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